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82" r:id="rId3"/>
    <p:sldId id="283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1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70337" autoAdjust="0"/>
  </p:normalViewPr>
  <p:slideViewPr>
    <p:cSldViewPr>
      <p:cViewPr>
        <p:scale>
          <a:sx n="57" d="100"/>
          <a:sy n="57" d="100"/>
        </p:scale>
        <p:origin x="-17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CDA20-DFA6-4128-B7E4-A3D905D252C3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DDB23-0C23-41E1-BFF1-90F35BE1CC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96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DDB23-0C23-41E1-BFF1-90F35BE1CC46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519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DDB23-0C23-41E1-BFF1-90F35BE1CC46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887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4E343F6-0404-428F-B2CB-3ADF97D7578C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BD3CF2D-5119-4718-83D7-D059B1FAF1A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764704"/>
            <a:ext cx="6408712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 algn="ctr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и Науки Республики Казахстан</a:t>
            </a:r>
          </a:p>
          <a:p>
            <a:pPr marL="273050" lvl="0" indent="-273050" algn="ctr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Казахский Национальный Университет </a:t>
            </a:r>
            <a:endParaRPr lang="en-US" sz="2800" b="1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имени Аль-</a:t>
            </a:r>
            <a:r>
              <a:rPr lang="ru-RU" sz="28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Фараби</a:t>
            </a:r>
            <a:endParaRPr lang="ru-RU" sz="2800" b="1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3050" lvl="0" indent="-273050" algn="ctr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Высшая школа Экономики и Бизнеса</a:t>
            </a:r>
          </a:p>
          <a:p>
            <a:pPr marL="273050" lvl="0" indent="-273050" algn="ctr" fontAlgn="base">
              <a:spcBef>
                <a:spcPct val="20000"/>
              </a:spcBef>
              <a:spcAft>
                <a:spcPct val="0"/>
              </a:spcAft>
              <a:buClr>
                <a:srgbClr val="31B6FD"/>
              </a:buClr>
              <a:buSzPct val="100000"/>
              <a:defRPr/>
            </a:pPr>
            <a:r>
              <a:rPr lang="ru-RU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Кафедра «Финансы»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890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7740849" cy="7200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Ключевыми принципами определения источников формирования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Национального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фонда, ориентированных на оптимальное использование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нефтяных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доходов, являются: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соблюдение оптимальных пропорций между потреблением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накоплением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создание благоприятных макроэкономических условий для развития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несырьевого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сектора экономики,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сбережение значительной части нефтяных доходов и недопущения истощения Национального фонда,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совершенствование механизма формирования и использования средств фонда.</a:t>
            </a:r>
          </a:p>
          <a:p>
            <a:pPr marL="12700" marR="12700" indent="0" algn="just">
              <a:lnSpc>
                <a:spcPts val="1250"/>
              </a:lnSpc>
              <a:spcBef>
                <a:spcPts val="2700"/>
              </a:spcBef>
              <a:spcAft>
                <a:spcPts val="0"/>
              </a:spcAft>
              <a:buNone/>
            </a:pPr>
            <a:r>
              <a:rPr lang="ru-RU" sz="1600" dirty="0">
                <a:latin typeface="Times New Roman"/>
                <a:ea typeface="Times New Roman"/>
                <a:cs typeface="Times New Roman"/>
              </a:rPr>
              <a:t>В случае избыточности денежного предложения на внутреннем рынке во избежание роста инфляции в Национальном фонде могут аккумулиро­ваться и иные поступления. Кроме того, используя данный инструмент, планируется нивелировать негативное влияние доходов от экспорта при­родных ресурсов на развитие других секторов экономики Казахстана.</a:t>
            </a:r>
            <a:endParaRPr lang="ru-RU" sz="1600" dirty="0">
              <a:latin typeface="Times New Roman"/>
              <a:ea typeface="Times New Roman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41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7740849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 2007г. действовавший механизм расходования средств Фонда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предполагал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направление средств только на: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исполнение стабилизационной функции, компенсацию потерь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республиканского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местных бюджетов, определяемых как разница между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утвержденными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фактическими поступлениями от субъектов сырьевого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сектора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 специальному перечню;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в размере поступлений от приватизации государственного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имущества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относящегося к горнодобывающей и обрабатывающей отраслям;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в размере 10% от планируемых сумм поступлений от субъектов сырьевого сектора. Из местного бюджета официальные трансферты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определяются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размере поступлений от продажи земель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сельскохозяйственного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назначения;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	покрытие расходов, связанных с управлением фондом и проведение ежегодного внешнего аудита.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Согласно методу сбалансированного бюджета поступления полностью направляются в Национальный фонд. При этом гарантированный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трансферт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направлялся только на финансирование расходов бюджетных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развития, предусматривающих инвестирование проектов,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которыми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будут пользоваться будущие поколения.</a:t>
            </a:r>
          </a:p>
        </p:txBody>
      </p:sp>
    </p:spTree>
    <p:extLst>
      <p:ext uri="{BB962C8B-B14F-4D97-AF65-F5344CB8AC3E}">
        <p14:creationId xmlns:p14="http://schemas.microsoft.com/office/powerpoint/2010/main" val="3782249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7884865" cy="514543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расходы на текущие бюджетные программы финансируются за счет отчислений в республиканский бюджет от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ненефтяной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части экономики.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расходов на бюджетные программы развития осуществляется за счет гарантированного трансферта из Национального фонда. При этом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доля расходной части бюджета может покрываться, в том числе за счет заимствования (внешнего и внутреннего) в рамках установленных ограничений.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Гарантированный трансферт из Национального фонда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постоянная сумма плюс часть активов Национального фонда за предыдущий период. Объем данного трансферта зависит от двух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составляющих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константы А, обеспечивающей гарантированный минимальный уровень трансферта в республиканский бюджет и определяемой исходя из среднего объема затрат на бюджетные программы развития 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период, а также коэффициента b, соответствующего среднему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инвестиционного дохода за определенный период. Константа А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коэффициент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b утверждаются законодательным актом Республики Казахстан на трехлетний период и не должны подвергаться изменениям в течение данного периода.</a:t>
            </a:r>
          </a:p>
        </p:txBody>
      </p:sp>
    </p:spTree>
    <p:extLst>
      <p:ext uri="{BB962C8B-B14F-4D97-AF65-F5344CB8AC3E}">
        <p14:creationId xmlns:p14="http://schemas.microsoft.com/office/powerpoint/2010/main" val="2597193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9492" y="471056"/>
            <a:ext cx="7850910" cy="565510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целях недопущения «истощения» Национального фонда размер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рантированного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трансферта не должен превышать одну третью часть активов Национального фонда. В случае, если размер гарантированного трансферта превысил данный предел, то максимальная сумма, изымаемая из Национального фонда, будет составлять эквивалент одной трети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Национального фонда на начало соответствующего года, 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две трети будут сберегаться как фонд будущих поколений, 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соответствует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одной из главных целей Национального фонда.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Метод сбалансированного бюджета представлен в следующем виде: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E =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+ D,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 - расходы республиканского бюджета;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Gno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доходы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ненефтяного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сектора;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гарантированный трансферт из Фонда, который рассчитывается исходя из среднего объема расходов на бюджетные программы развития за определенный период;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D - чистое правительственное заимствование (разница между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привле¬каемыми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погашаемыми займами), предел среднегодового значения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кото¬рого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пятилетний период устанавливается на уровне 1% от ВВП на соответствующий год. При этом размер D не должен превышать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среднего¬довой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прирост Национального фонда за пятилетний период, исчисляемый как общие поступления в Национальный фонд за минусом размера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гаран¬тированного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трансферта.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518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7" y="1844824"/>
            <a:ext cx="7524824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соответствии с Концепцией целями инвестиционных операций при управлении Национальным фондом являются: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сохранность активов Национального фонда;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поддержание достаточного уровня ликвидности активов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Национального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фонда;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обеспечение доходности активов Национального фонда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долгосрочной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перспективе при умеренном уровне риска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252728"/>
          </a:xfrm>
        </p:spPr>
        <p:txBody>
          <a:bodyPr>
            <a:normAutofit/>
          </a:bodyPr>
          <a:lstStyle/>
          <a:p>
            <a:r>
              <a:rPr lang="ru-RU" sz="2800" dirty="0"/>
              <a:t>Использование активов Национального фонда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264172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692696"/>
            <a:ext cx="7596832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Обеспечение доходности активов Национального фонда в </a:t>
            </a:r>
            <a:r>
              <a:rPr lang="ru-RU" dirty="0" smtClean="0"/>
              <a:t>долгосрочной </a:t>
            </a:r>
            <a:r>
              <a:rPr lang="ru-RU" dirty="0"/>
              <a:t>перспективе предусматривает краткосрочные колебания доходности. Для выполнения вышеперечисленных </a:t>
            </a:r>
            <a:r>
              <a:rPr lang="ru-RU" b="1" dirty="0"/>
              <a:t>целей активы Национального фонда разделяются на стабилизационный и сберегательный портфели</a:t>
            </a:r>
            <a:r>
              <a:rPr lang="ru-RU" dirty="0"/>
              <a:t>. </a:t>
            </a:r>
            <a:r>
              <a:rPr lang="ru-RU" b="1" dirty="0" smtClean="0"/>
              <a:t>Стабилизационный </a:t>
            </a:r>
            <a:r>
              <a:rPr lang="ru-RU" b="1" dirty="0"/>
              <a:t>портфель </a:t>
            </a:r>
            <a:r>
              <a:rPr lang="ru-RU" dirty="0"/>
              <a:t>необходим для поддержания достаточного уровня ликвидности активов Национального фонда. Основное предназначение </a:t>
            </a:r>
            <a:r>
              <a:rPr lang="ru-RU" b="1" dirty="0"/>
              <a:t>сберегательного портфеля </a:t>
            </a:r>
            <a:r>
              <a:rPr lang="ru-RU" dirty="0"/>
              <a:t>- обеспечение доходности активов </a:t>
            </a:r>
            <a:r>
              <a:rPr lang="ru-RU" dirty="0" smtClean="0"/>
              <a:t>Национального </a:t>
            </a:r>
            <a:r>
              <a:rPr lang="ru-RU" dirty="0"/>
              <a:t>фонда в долгосрочной перспективе при умеренном уровне риска. В свою очередь, </a:t>
            </a:r>
            <a:r>
              <a:rPr lang="ru-RU" b="1" dirty="0"/>
              <a:t>сберегательный портфель </a:t>
            </a:r>
            <a:r>
              <a:rPr lang="ru-RU" dirty="0"/>
              <a:t>подразделяется на </a:t>
            </a:r>
            <a:r>
              <a:rPr lang="ru-RU" dirty="0" err="1"/>
              <a:t>субпортфель</a:t>
            </a:r>
            <a:r>
              <a:rPr lang="ru-RU" dirty="0"/>
              <a:t> ценных бумаг с фиксированным доходом - 75 % и на </a:t>
            </a:r>
            <a:r>
              <a:rPr lang="ru-RU" dirty="0" err="1"/>
              <a:t>субпортфель</a:t>
            </a:r>
            <a:r>
              <a:rPr lang="ru-RU" dirty="0"/>
              <a:t> акций - 25 %. Стабилизационный портфель должен быть определен в рамках </a:t>
            </a:r>
            <a:r>
              <a:rPr lang="ru-RU" dirty="0" smtClean="0"/>
              <a:t>суммы </a:t>
            </a:r>
            <a:r>
              <a:rPr lang="ru-RU" dirty="0"/>
              <a:t>гарантированного трансферта, утверждаемого на соответствующий год. Средства фонда не могут быть использованы для кредитования частных или государственных организаций и в качестве обеспечения </a:t>
            </a:r>
            <a:r>
              <a:rPr lang="ru-RU" dirty="0" smtClean="0"/>
              <a:t>обязательств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2101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908720"/>
            <a:ext cx="7668840" cy="52174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Доверительное управление активами Национального фонда </a:t>
            </a:r>
            <a:r>
              <a:rPr lang="ru-RU" dirty="0" smtClean="0"/>
              <a:t>осуществляется </a:t>
            </a:r>
            <a:r>
              <a:rPr lang="ru-RU" dirty="0"/>
              <a:t>Национальным Банком Республики Казахстан. Оценкой </a:t>
            </a:r>
            <a:r>
              <a:rPr lang="ru-RU" dirty="0" smtClean="0"/>
              <a:t>эффективности </a:t>
            </a:r>
            <a:r>
              <a:rPr lang="ru-RU" dirty="0"/>
              <a:t>управления фондом является </a:t>
            </a:r>
            <a:r>
              <a:rPr lang="ru-RU" dirty="0" err="1"/>
              <a:t>сверхдоходность</a:t>
            </a:r>
            <a:r>
              <a:rPr lang="ru-RU" dirty="0"/>
              <a:t> портфелей фонда за определенный период времени. При этом важно соблюдение ограничений, установленных Правилами осуществления инвестиционных операций</a:t>
            </a:r>
          </a:p>
          <a:p>
            <a:pPr marL="0" indent="0">
              <a:buNone/>
            </a:pPr>
            <a:r>
              <a:rPr lang="ru-RU" dirty="0"/>
              <a:t>Национального фонда Республики Казахстан. </a:t>
            </a:r>
            <a:r>
              <a:rPr lang="ru-RU" dirty="0" err="1"/>
              <a:t>Сверхдоходность</a:t>
            </a:r>
            <a:r>
              <a:rPr lang="ru-RU" dirty="0"/>
              <a:t> </a:t>
            </a:r>
            <a:r>
              <a:rPr lang="ru-RU" dirty="0" smtClean="0"/>
              <a:t>определяется </a:t>
            </a:r>
            <a:r>
              <a:rPr lang="ru-RU" dirty="0"/>
              <a:t>как разница между фактической доходностью и доходностью </a:t>
            </a:r>
            <a:r>
              <a:rPr lang="ru-RU" dirty="0" smtClean="0"/>
              <a:t>эталонного </a:t>
            </a:r>
            <a:r>
              <a:rPr lang="ru-RU" dirty="0"/>
              <a:t>портфеля фонда. За свои услуги Национальный банк получает </a:t>
            </a:r>
            <a:r>
              <a:rPr lang="ru-RU" dirty="0" smtClean="0"/>
              <a:t>ежеквартально </a:t>
            </a:r>
            <a:r>
              <a:rPr lang="ru-RU" dirty="0"/>
              <a:t>комиссионное вознаграждение в размере 0,06 % годовых от среднего арифметического рыночной стоимости портфелей фонда в </a:t>
            </a:r>
            <a:r>
              <a:rPr lang="ru-RU" dirty="0" smtClean="0"/>
              <a:t>самостоятельном </a:t>
            </a:r>
            <a:r>
              <a:rPr lang="ru-RU" dirty="0"/>
              <a:t>управлении Банка на конец каждого месяца отчетного </a:t>
            </a:r>
            <a:r>
              <a:rPr lang="ru-RU" dirty="0" err="1"/>
              <a:t>квар¬тала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2357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980728"/>
            <a:ext cx="7480341" cy="50348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Активы Фонда сосредотачиваются на счете Правительства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Казахстан в Национальном Банке. Общая рыночная стоимость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портфеля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Национального фонда на конец 2010 года была равна $33 млрд. 757,7 млн., в том числе валютного портфеля - $31 млрд. 25 млн. (91,9%), портфеля облигаций АО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Самрук-Казына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и АО НУХ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КазАгро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- $2 млрд. 732,6 млн. (8,1%). Доходность Национального фонда в целом за 2010 год составила 3,02%, а с начала его создания по 31 декабря 2010 года - 59,67%, что в годовом выражении составляет 5%. Доходность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стабилизационного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портфеля за 2010 год составила 0,86%, а сберегательного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портфеля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- 4,01%. Доходность Национального фонда в целом в 2009 году сложилась положительная в 7,32% против отрицательной в 2,28% в 2008 году. К 2020 году планируется довести средства Национального фонда до 90 миллиардов долларов, что составит не менее 30 процентов ВВП.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настоящее время активы Национального фонда в основном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размещены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США, странах еврозоны, в Великобритании и в Японии. </a:t>
            </a:r>
          </a:p>
        </p:txBody>
      </p:sp>
    </p:spTree>
    <p:extLst>
      <p:ext uri="{BB962C8B-B14F-4D97-AF65-F5344CB8AC3E}">
        <p14:creationId xmlns:p14="http://schemas.microsoft.com/office/powerpoint/2010/main" val="2072652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764704"/>
            <a:ext cx="7596832" cy="53614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Национального фонда используется принцип "индексного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". Индексное управление, также называемое "традиционное",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заключается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формировании портфеля различных финансовых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инструментов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пропорциях, совпадающих с эталонным портфелем. Данный эталон называется индексом. Результаты управления (доходность)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инвестиционные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риски оцениваются относительно эталонного портфеля,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индекса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также в значительной мере зависят от него. Эталонный портфель - набор ценных бумаг, который определяется интересами инвестора.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эталонного портфеля служит мерой при оценке доходности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активами. В качестве эталонного портфеля используются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индек¬сы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разработанные и отслеживаемые ведущими мировыми финансовыми компаниями.</a:t>
            </a:r>
          </a:p>
        </p:txBody>
      </p:sp>
    </p:spTree>
    <p:extLst>
      <p:ext uri="{BB962C8B-B14F-4D97-AF65-F5344CB8AC3E}">
        <p14:creationId xmlns:p14="http://schemas.microsoft.com/office/powerpoint/2010/main" val="4280071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1556792"/>
            <a:ext cx="7668840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настоящее время стабилизационные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сберегательные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фонды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причем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только нефтяные, но и медные, фосфатные, фонды невосполнимых природных ресурсов) имеют свыше 15 стран. Цель этих фондов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воспользоваться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периодами высоких цен на сырье для накопления временных избыточных доходов в интересах будущих поколений. Средства таких фондов могут быть использованы для поддержания бюджетных расходов в неблагоприятные периоды в результате колебаний конъюнктуры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полного истощения природных ископаемых, погашения внешнего долга и на другие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Мировая практика фондирования сырьевых доходов</a:t>
            </a:r>
          </a:p>
        </p:txBody>
      </p:sp>
    </p:spTree>
    <p:extLst>
      <p:ext uri="{BB962C8B-B14F-4D97-AF65-F5344CB8AC3E}">
        <p14:creationId xmlns:p14="http://schemas.microsoft.com/office/powerpoint/2010/main" val="1409323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340768"/>
            <a:ext cx="7516357" cy="4392488"/>
          </a:xfrm>
        </p:spPr>
        <p:txBody>
          <a:bodyPr>
            <a:normAutofit fontScale="85000" lnSpcReduction="20000"/>
          </a:bodyPr>
          <a:lstStyle/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None/>
            </a:pPr>
            <a:r>
              <a:rPr lang="ru-RU" sz="36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None/>
            </a:pPr>
            <a:r>
              <a:rPr lang="ru-RU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по дисциплине </a:t>
            </a:r>
            <a:endParaRPr lang="ru-RU" sz="32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None/>
            </a:pPr>
            <a:endParaRPr lang="ru-RU" sz="3200" b="1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None/>
            </a:pPr>
            <a:r>
              <a:rPr lang="ru-RU" sz="3200" i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«управления государственными финансами</a:t>
            </a:r>
            <a:r>
              <a:rPr lang="ru-RU" sz="32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None/>
            </a:pPr>
            <a:r>
              <a:rPr lang="ru-RU" sz="32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тему</a:t>
            </a:r>
            <a:r>
              <a:rPr lang="ru-RU" sz="32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 algn="ctr" fontAlgn="base">
              <a:spcAft>
                <a:spcPct val="0"/>
              </a:spcAft>
              <a:buClr>
                <a:srgbClr val="31B6FD"/>
              </a:buClr>
              <a:buNone/>
            </a:pP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Формирование, использование и управление Национальным фондом РК</a:t>
            </a:r>
            <a:endParaRPr lang="en-US" sz="3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 fontAlgn="base">
              <a:spcAft>
                <a:spcPct val="0"/>
              </a:spcAft>
              <a:buClr>
                <a:srgbClr val="31B6FD"/>
              </a:buClr>
              <a:buNone/>
            </a:pPr>
            <a:endParaRPr lang="ru-RU" sz="32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r" fontAlgn="base">
              <a:spcAft>
                <a:spcPct val="0"/>
              </a:spcAft>
              <a:buClr>
                <a:srgbClr val="31B6FD"/>
              </a:buClr>
              <a:buNone/>
            </a:pPr>
            <a:r>
              <a:rPr lang="ru-RU" sz="3000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Выполнила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Байжанова</a:t>
            </a: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Лаура</a:t>
            </a:r>
          </a:p>
          <a:p>
            <a:pPr marL="0" lvl="0" indent="0" algn="r" fontAlgn="base">
              <a:spcAft>
                <a:spcPct val="0"/>
              </a:spcAft>
              <a:buClr>
                <a:srgbClr val="31B6FD"/>
              </a:buClr>
              <a:buNone/>
            </a:pPr>
            <a:r>
              <a:rPr lang="ru-RU" sz="3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Магистратура 2 курс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rgbClr val="31B6FD"/>
              </a:buClr>
            </a:pPr>
            <a:endParaRPr lang="ru-RU" sz="3000" dirty="0">
              <a:solidFill>
                <a:srgbClr val="073E87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838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548680"/>
            <a:ext cx="7812857" cy="55774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Для более полного анализа состояния государственных финансов в странах, зависящих от цен на мировом рынке сырья, используется </a:t>
            </a:r>
            <a:r>
              <a:rPr lang="ru-RU" dirty="0" smtClean="0"/>
              <a:t>показатель </a:t>
            </a:r>
            <a:r>
              <a:rPr lang="ru-RU" dirty="0"/>
              <a:t>«баланс </a:t>
            </a:r>
            <a:r>
              <a:rPr lang="ru-RU" dirty="0" err="1"/>
              <a:t>ненефтяного</a:t>
            </a:r>
            <a:r>
              <a:rPr lang="ru-RU" dirty="0"/>
              <a:t> бюджета в процентах к ВВП». Он </a:t>
            </a:r>
            <a:r>
              <a:rPr lang="ru-RU" dirty="0" smtClean="0"/>
              <a:t>рассчитывается </a:t>
            </a:r>
            <a:r>
              <a:rPr lang="ru-RU" dirty="0"/>
              <a:t>путем исключения из доходов бюджета и ВВП поступлений или </a:t>
            </a:r>
            <a:r>
              <a:rPr lang="ru-RU" dirty="0" err="1" smtClean="0"/>
              <a:t>до¬бавленной</a:t>
            </a:r>
            <a:r>
              <a:rPr lang="ru-RU" dirty="0" smtClean="0"/>
              <a:t> стоимости</a:t>
            </a:r>
            <a:r>
              <a:rPr lang="ru-RU" dirty="0"/>
              <a:t>, связанных с добычей, переработкой и экспортом углеводородного сырья. В 2003 - 2005 гг. в странах Ближнего Востока и Центральной Азии (Алжир, Азербайджан, Бахрейн, Иран, Казахстан, </a:t>
            </a:r>
            <a:r>
              <a:rPr lang="ru-RU" dirty="0" smtClean="0"/>
              <a:t>Кувейт</a:t>
            </a:r>
            <a:r>
              <a:rPr lang="ru-RU" dirty="0"/>
              <a:t>, Ливия, Оман, Катар, Саудовская Аравия, Объединенные Арабские Эмираты), на которые приходится 36,2% мирового экспорта нефти и газа, отношение </a:t>
            </a:r>
            <a:r>
              <a:rPr lang="ru-RU" dirty="0" err="1"/>
              <a:t>ненефтяного</a:t>
            </a:r>
            <a:r>
              <a:rPr lang="ru-RU" dirty="0"/>
              <a:t> дефицита бюджета к </a:t>
            </a:r>
            <a:r>
              <a:rPr lang="ru-RU" dirty="0" err="1"/>
              <a:t>ненефтяному</a:t>
            </a:r>
            <a:r>
              <a:rPr lang="ru-RU" dirty="0"/>
              <a:t> ВВП в среднем возросло с 36% в 2002 г. до 41% в 2005 г. Такая ситуация диктует </a:t>
            </a:r>
            <a:r>
              <a:rPr lang="ru-RU" dirty="0" err="1"/>
              <a:t>необхо¬димость</a:t>
            </a:r>
            <a:r>
              <a:rPr lang="ru-RU" dirty="0"/>
              <a:t> проведения долгосрочной бюджетной политики и стратегии </a:t>
            </a:r>
            <a:r>
              <a:rPr lang="ru-RU" dirty="0" smtClean="0"/>
              <a:t>государственных </a:t>
            </a:r>
            <a:r>
              <a:rPr lang="ru-RU" dirty="0"/>
              <a:t>расходов. Для их реализации страны либо изымают </a:t>
            </a:r>
            <a:r>
              <a:rPr lang="ru-RU" dirty="0" smtClean="0"/>
              <a:t>сверхдоходы</a:t>
            </a:r>
            <a:r>
              <a:rPr lang="ru-RU" dirty="0"/>
              <a:t>, получаемые вследствие высоких цен на нефть, и накапливают их в качестве остатков на счетах в центральных банках (Саудовская Аравия, Объединенные Арабские Эмираты, Алжир), либо аккумулируют их в </a:t>
            </a:r>
            <a:r>
              <a:rPr lang="ru-RU" dirty="0" smtClean="0"/>
              <a:t>специально </a:t>
            </a:r>
            <a:r>
              <a:rPr lang="ru-RU" dirty="0"/>
              <a:t>созданных фондах </a:t>
            </a:r>
            <a:r>
              <a:rPr lang="ru-RU" dirty="0" err="1"/>
              <a:t>невозобновляемых</a:t>
            </a:r>
            <a:r>
              <a:rPr lang="ru-RU" dirty="0"/>
              <a:t> ресурсов (Норвегия, Чили, Кувейт, Оман). В обоих случаях средства, как правило, инвестируются в иностранные активы.</a:t>
            </a:r>
          </a:p>
        </p:txBody>
      </p:sp>
    </p:spTree>
    <p:extLst>
      <p:ext uri="{BB962C8B-B14F-4D97-AF65-F5344CB8AC3E}">
        <p14:creationId xmlns:p14="http://schemas.microsoft.com/office/powerpoint/2010/main" val="2397563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7" y="764704"/>
            <a:ext cx="7524824" cy="536145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Обобщив опыт этих стран, специалисты Института экономики переходного периода утверждают, что существует три типа таких фондов: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стабилизационные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сберегательные (фонды будущих поколений)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	бюджетные резервные фонды.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Цель резервных фондов - аккумулирование доходов в годы профицита государственного бюджета, основная их цель - стабилизация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расходов в периоды рецессии и экономического спада.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Стабилизационные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сберегательные фонды аккумулируют часть доходов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экспорта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природных ископаемых или других невосполнимых ресурсов.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различие между стабилизационными и сберегательными фондами в том, что первые создаются для сглаживания колебаний в доходах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госбюджета и урегулирования других текущих проблем, а вторые рассчитаны на использование после того, как месторождения природных ископаемых будут исчерпаны. В большинстве стран фонды выполняют смешанные роли.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284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981416"/>
              </p:ext>
            </p:extLst>
          </p:nvPr>
        </p:nvGraphicFramePr>
        <p:xfrm>
          <a:off x="539551" y="188641"/>
          <a:ext cx="5040561" cy="6768744"/>
        </p:xfrm>
        <a:graphic>
          <a:graphicData uri="http://schemas.openxmlformats.org/drawingml/2006/table">
            <a:tbl>
              <a:tblPr/>
              <a:tblGrid>
                <a:gridCol w="1603226"/>
                <a:gridCol w="679447"/>
                <a:gridCol w="582067"/>
                <a:gridCol w="2175821"/>
              </a:tblGrid>
              <a:tr h="545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Тип фонда, примеры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Функции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Источники ресурсов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Способы аккумулирова­ния/размещения средств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1650">
                <a:tc>
                  <a:txBody>
                    <a:bodyPr/>
                    <a:lstStyle/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Бюджетные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стабилизационные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фонды (Фонд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макроэкономической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стабилизации,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Венесуэла)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Основная — компенсация влияния на бюджет снижения мировых цен на сырье, дополнительная — регулирование эмиссии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Часть рентных платежей при превышении мировыми ценами на соответствующий вид сырья порогового значения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Средства на счетах, иностранные активы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42820">
                <a:tc>
                  <a:txBody>
                    <a:bodyPr/>
                    <a:lstStyle/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Фонды будущих поколений (Государственный нефтяной фонд, Норвегия; Резервный фонд для будущих поколений, Кувейт; Нефтяной фонд, Оман)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Накопление средств для компенсации долгосрочных негативных сдвигов в ресурсной базе бюджета и/или его социальных обязательствах</a:t>
                      </a:r>
                      <a:endParaRPr lang="ru-RU" sz="10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Рентные платежи, доходы от финансовых инвестиций за счет средств фондов, в ряде случаев — другие доходы (от приватизации, прочих видов налогов и др.)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Иностранные активы, в ряде случаев — внутренние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marL="63500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инвестиции вне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marL="63500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нефтяной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marL="63500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промышленности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44481">
                <a:tc>
                  <a:txBody>
                    <a:bodyPr/>
                    <a:lstStyle/>
                    <a:p>
                      <a:pPr marL="63500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Распределительные фонды (Постоянный фонд Аляски)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Основная — обеспечение участия граждан в получении доходов от природной ренты,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marL="50800">
                        <a:lnSpc>
                          <a:spcPts val="985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дополнительная — долгосрочное накопление средств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Рентные платежи, доходы от инвестиций за счет средств фондов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Средства на счетах, иностранные активы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4574" marR="4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868144" y="3126800"/>
            <a:ext cx="30963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Функции стабилизационных фондов стран (территорий), имеющих значительный сырьевой сектор экономики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334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486439"/>
              </p:ext>
            </p:extLst>
          </p:nvPr>
        </p:nvGraphicFramePr>
        <p:xfrm>
          <a:off x="611560" y="548680"/>
          <a:ext cx="7272808" cy="6282797"/>
        </p:xfrm>
        <a:graphic>
          <a:graphicData uri="http://schemas.openxmlformats.org/drawingml/2006/table">
            <a:tbl>
              <a:tblPr/>
              <a:tblGrid>
                <a:gridCol w="2088232"/>
                <a:gridCol w="2574641"/>
                <a:gridCol w="2609935"/>
              </a:tblGrid>
              <a:tr h="666408">
                <a:tc>
                  <a:txBody>
                    <a:bodyPr/>
                    <a:lstStyle/>
                    <a:p>
                      <a:pPr algn="l">
                        <a:lnSpc>
                          <a:spcPts val="950"/>
                        </a:lnSpc>
                        <a:spcAft>
                          <a:spcPts val="13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Правила использования средств фондов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невозобновляемых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ресурсов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  <a:p>
                      <a:pPr algn="l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в ряде стран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72528" marR="72528" marT="36264" marB="36264">
                    <a:lnL>
                      <a:noFill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72528" marR="72528" marT="36264" marB="36264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83"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Страны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Название фонда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Цели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495"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Кувейт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General Reserve Fund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Финансирование дефицита бюджета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2413">
                <a:tc rowSpan="2"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США, штат Аляска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Alaska Permanent Fund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Около половины доходов фонда ежегодно выплачивается населению Аляски в виде дивидендов, остальная часть реинвестируется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51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Constitutional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Budget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Reserve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Fund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Кредиты на финансирование дефицита бюджета Аляски. Установлен предел использования средств фонда, который может пересматриваться (законодательно)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013">
                <a:tc rowSpan="2"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Оман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State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General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Reserve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Fund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Финансирование дефицита бюджета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7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Oil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Fund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Инвестиции в нефтяной сектор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3962"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Чили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Copper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Stabilization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Fund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Правительство может использовать средства фонда при фактической цене на медь ниже долгосрочного прогнозируемого уровня. Правило для расходования средств симметрично правилу наполнения фонда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5171"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Норвегия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State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Petroleum</a:t>
                      </a: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 </a:t>
                      </a:r>
                      <a:r>
                        <a:rPr lang="ru-RU" sz="1400" b="0" i="0" u="none" strike="noStrike" spc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Fund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08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Средства фонда могут быть использованы только для трансфертов в бюджет центрального правительства на основании резолюции парламента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6400">
                <a:tc>
                  <a:txBody>
                    <a:bodyPr/>
                    <a:lstStyle/>
                    <a:p>
                      <a:pPr marL="63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Венесуэла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Macroeconomic Stabilization Fund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 1999 г. президент может принимать решения об использовании части средств фонда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5037" marR="5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815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76672"/>
            <a:ext cx="7696365" cy="63813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Формирование Резервного фонда происходит за счет части доходов от налогообложения нефтяной отрасли и не связано с уровнем цены на нефть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Это безусловно является недостатком существующей системы, так как приводит к снижению возможностей по выравниванию бюджетных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расхо¬дов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 годам. Тем не менее, за 1991-99 годы Фонд аккумулировал порядка 6,1 млрд. долл. США из которых почти половина была потрачена на финансирование бюджетного дефицита.</a:t>
            </a:r>
          </a:p>
          <a:p>
            <a:pPr marL="0" indent="0" algn="just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Государственный нефтяной фонд Азербайджана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был основан 29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де¬кабря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1999 года. В фонде сосредотачиваются средства, полученные от экспорта нефти и газа, а также от финансовой деятельности самого фонда. В 2010г. Объем его активов составил свыше 20 млрд. долларов.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Деятельность нефтяного фонда состоит из накопления и эффективного использования для решения ниже указанных задач средств, полученных от экспорта нефти и газа, а также от финансовой деятельности самого фонда.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сохранение в стране макроэкономической стабильности в условиях поступления большой прибыли в иностранной валюте, вместе с этим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обес¬печить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независимость страны от доходов получаемых от экспорта нефти и обеспечения развития не нефтяного сектора.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обеспечение равноправного распределения полученных средств между поколениями и накопления запасных средств для будущих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поколе¬ний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финансирование социально-экономического развития страны,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так¬же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финансирование важных общенациональных проектов.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 накоплением и расходованием средств государственного нефтяного фонда следит наблюдательный совет. Члены совета формируются из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пред¬ставителей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государственных органов и общественных организаций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утверждаются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президентом страны.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239024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764704"/>
            <a:ext cx="7480341" cy="3738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Венесуэла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Фонд </a:t>
            </a:r>
            <a:r>
              <a:rPr lang="ru-RU" dirty="0"/>
              <a:t>макроэкономической стабилизации был создан в 1998 году, когда мировые цены на нефть упали до 8-9$ за баррель, для </a:t>
            </a:r>
            <a:r>
              <a:rPr lang="ru-RU" dirty="0" smtClean="0"/>
              <a:t>стабилизации </a:t>
            </a:r>
            <a:r>
              <a:rPr lang="ru-RU" dirty="0"/>
              <a:t>доходов бюджета центрального правительства, правительств </a:t>
            </a:r>
            <a:r>
              <a:rPr lang="ru-RU" dirty="0" smtClean="0"/>
              <a:t>регионов </a:t>
            </a:r>
            <a:r>
              <a:rPr lang="ru-RU" dirty="0"/>
              <a:t>и государственной нефтяной компании. Венесуэльский фонд </a:t>
            </a:r>
            <a:r>
              <a:rPr lang="ru-RU" dirty="0" smtClean="0"/>
              <a:t>макроэкономической </a:t>
            </a:r>
            <a:r>
              <a:rPr lang="ru-RU" dirty="0"/>
              <a:t>стабилизации формируется из трех источников - бюджета центрального правительства (все налоговые доходы от нефтяного </a:t>
            </a:r>
            <a:r>
              <a:rPr lang="ru-RU" dirty="0" smtClean="0"/>
              <a:t>сектора</a:t>
            </a:r>
            <a:r>
              <a:rPr lang="ru-RU" dirty="0"/>
              <a:t>), региональных бюджетов, доходов государственной нефтяной </a:t>
            </a:r>
            <a:r>
              <a:rPr lang="ru-RU" dirty="0" smtClean="0"/>
              <a:t>компании</a:t>
            </a:r>
            <a:r>
              <a:rPr lang="ru-RU" dirty="0"/>
              <a:t>. Средства фонда используются только в краткосрочном периоде, в том числе на выплаты по внешнему долгу и на капитальные инвестиции региональных бюджетов. Так же, как в Норвегии, инвестиционная </a:t>
            </a:r>
            <a:r>
              <a:rPr lang="ru-RU" dirty="0" smtClean="0"/>
              <a:t>деятельность </a:t>
            </a:r>
            <a:r>
              <a:rPr lang="ru-RU" dirty="0"/>
              <a:t>Венесуэльского фонда связана главным образом с вложениями в иностранные активы. Особенностью этого фонда является </a:t>
            </a:r>
            <a:r>
              <a:rPr lang="ru-RU" dirty="0" err="1" smtClean="0"/>
              <a:t>децентрализо-ванность</a:t>
            </a:r>
            <a:r>
              <a:rPr lang="ru-RU" dirty="0"/>
              <a:t>: его средства используются и на уровне центрального </a:t>
            </a:r>
            <a:r>
              <a:rPr lang="ru-RU" dirty="0" smtClean="0"/>
              <a:t>правительства</a:t>
            </a:r>
            <a:r>
              <a:rPr lang="ru-RU" dirty="0"/>
              <a:t>, и региональными властями и государственной нефтяной </a:t>
            </a:r>
            <a:r>
              <a:rPr lang="ru-RU" dirty="0" smtClean="0"/>
              <a:t>компанией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4744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1196752"/>
            <a:ext cx="7452816" cy="492941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Объединенные Арабские Эмираты - четвертый в мире экспортер нефти и газа. В этой стране отсутствует фонд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невозобновляемых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ресурсов, но проводится достаточно жесткая бюджетная политика. Основные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налоговые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платежи поступают в страну, а значительная часть нефтяных доходов накапливается и инвестируется за рубежом. Профицит бюджета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расширенного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правительства в 2000 - 2005 гг. составил 12,7% ВВП в среднем за год, в том числе в 2005 г. - 22,6% ВВП. В условиях режима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фиксированного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обменного курса и значительного прироста остатков средств на счетах расширенного правительства инфляция остается невысокой (в 2004 г. - 4,6%), несмотря на существенный профицит счета текущих операций - 11,8% ВВП. Среднегодовой рост ВВП в 2000 - 2005 гг. составил 7,2%, в том числе в 2005 г. - 7,3%. Главные особенности экономической политики ОАЭ - жесткая бюджетная политика при отсутствии законодательно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оформленного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фонда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невозобновляемых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ресурсов, фиксированный обменный курс,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таргетирование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инфляции.</a:t>
            </a:r>
          </a:p>
        </p:txBody>
      </p:sp>
    </p:spTree>
    <p:extLst>
      <p:ext uri="{BB962C8B-B14F-4D97-AF65-F5344CB8AC3E}">
        <p14:creationId xmlns:p14="http://schemas.microsoft.com/office/powerpoint/2010/main" val="3952722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620688"/>
            <a:ext cx="7632848" cy="48965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 мирового опыта известно, что позитивных результатов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экономике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добивались только те страны, которые наряду с созданием фондов ограничивали объем расходов бюджета, например, обеспечивали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расходов в реальном выражении на постоянном уровне или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наращивали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их лишь в меру увеличения объема ВВП (за счет доходов,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связанных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приростом экономики, а не с повышением цен на сырье), либо вводили «бюджетные правила»: ограничивали размер дефицита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государственных заимствований, регулировали уровень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долга. Напротив, страны, которые при создании стабилизационных фондов пошли по пути увеличения расходов; бюджета, нарушая тем самым принцип оптимального регулирования денежного предложения, столкнувшись с внезапным ухудшением внешнеэкономической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конъюнктуры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не смогли профинансировать возросший объем бюджетных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обязательств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Сумма выпадающих доходов у них была столь велика, что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нкопленных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средств фондов было недостаточно для финансирования расходов бюджета.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целом, создание Национального фонда и иных подобного рода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фондов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является эффективным экономическим инструментом, с помощью которого страны-экспортеры сырьевых ресурсов решают вопросы,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связанные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их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исчерпаемостью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необходимостью планирования их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использования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снижением зависимости объема государственных доходов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расходов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 резких и непредсказуемых скачков мировых цен на данную продукцию, а также с устранением негативного влияния резкого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колебания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цен на экспортируемые товары на валютный и денежный рынки страны.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837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2564904"/>
            <a:ext cx="7452816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Спасибо за внимание!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927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32656"/>
            <a:ext cx="7408333" cy="579350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План лекции:</a:t>
            </a:r>
          </a:p>
          <a:p>
            <a:pPr marL="0" indent="0" algn="just">
              <a:buNone/>
            </a:pPr>
            <a:r>
              <a:rPr lang="ru-RU" dirty="0" smtClean="0"/>
              <a:t>1</a:t>
            </a:r>
            <a:r>
              <a:rPr lang="ru-RU" dirty="0"/>
              <a:t>. Национальный фонд Республики Казахстан:</a:t>
            </a:r>
          </a:p>
          <a:p>
            <a:pPr marL="0" indent="0" algn="just">
              <a:buNone/>
            </a:pPr>
            <a:r>
              <a:rPr lang="ru-RU" dirty="0"/>
              <a:t>экономическая сущность, роль и необходимость в </a:t>
            </a:r>
            <a:r>
              <a:rPr lang="ru-RU" dirty="0" smtClean="0"/>
              <a:t>развитии </a:t>
            </a:r>
            <a:r>
              <a:rPr lang="ru-RU" dirty="0"/>
              <a:t>национальной </a:t>
            </a:r>
            <a:r>
              <a:rPr lang="ru-RU" dirty="0" smtClean="0"/>
              <a:t>экономики</a:t>
            </a:r>
          </a:p>
          <a:p>
            <a:pPr marL="0" indent="0" algn="just">
              <a:buNone/>
            </a:pPr>
            <a:r>
              <a:rPr lang="ru-RU" dirty="0"/>
              <a:t>2. Источники формирования Национального фонда </a:t>
            </a:r>
            <a:r>
              <a:rPr lang="ru-RU" dirty="0" smtClean="0"/>
              <a:t>Республики Казахстан</a:t>
            </a:r>
          </a:p>
          <a:p>
            <a:pPr marL="0" indent="0" algn="just">
              <a:buNone/>
            </a:pPr>
            <a:r>
              <a:rPr lang="ru-RU" dirty="0"/>
              <a:t>3. Использование активов Национального фонда Республики </a:t>
            </a:r>
            <a:r>
              <a:rPr lang="ru-RU" dirty="0" smtClean="0"/>
              <a:t>Казахстан</a:t>
            </a:r>
          </a:p>
          <a:p>
            <a:pPr marL="0" indent="0" algn="just">
              <a:buNone/>
            </a:pPr>
            <a:r>
              <a:rPr lang="ru-RU" dirty="0"/>
              <a:t>4. Мировая практика фондирования сырьевых доходов</a:t>
            </a:r>
          </a:p>
        </p:txBody>
      </p:sp>
    </p:spTree>
    <p:extLst>
      <p:ext uri="{BB962C8B-B14F-4D97-AF65-F5344CB8AC3E}">
        <p14:creationId xmlns:p14="http://schemas.microsoft.com/office/powerpoint/2010/main" val="414486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229600" cy="466997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Резервный фонд государства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специальный денежный фонд, который используется для стабилизации государственного бюджета в периоды снижения государственных доходов и/или для государственных нужд в долгосрочной перспективе. Официальные названия подобных фондов бывают разными, наиболее употребительные — стабилизационный фонд и фонд будущих поколений, национальный фонд.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Резервные фонды создаются в тех государствах, бюджет которых сильно зависит от конъюнктурных факторов, как правило, мировых цен на сырьевые товары. Кроме того, некоторые страны накапливают средства в таких фондах на тот период, когда недра будут истощены. Резервный фонд в общем и целом выполняет две функции. Во-первых, его средства могут быть использованы для покрытия дефицита госбюджета в момент неблагоприятной конъюнктуры. Во-вторых, в период высоких цен на сырьё фонд позволяет аккумулировать избыточные экспортные поступления и предотвращать развитие экономического спада.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97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6"/>
            <a:ext cx="7452817" cy="47133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Национальный фонд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был создан в 2001 году с целью обеспечения стабильного социально-экономического развития страны, накопления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средств для будущих поколений, снижения зависимости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воздействия неблагоприятных внешних факторов.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целью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Национального фонда является сбережение финансовых ресурсов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средством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формирования накоплений для будущих поколений и снижения зависимости республиканского бюджета от ситуации на мировых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сырьевых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рынках. Соответственно, функциями Национального фонда являются сберегательная и стабилизационная.</a:t>
            </a:r>
          </a:p>
        </p:txBody>
      </p:sp>
    </p:spTree>
    <p:extLst>
      <p:ext uri="{BB962C8B-B14F-4D97-AF65-F5344CB8AC3E}">
        <p14:creationId xmlns:p14="http://schemas.microsoft.com/office/powerpoint/2010/main" val="10016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7596833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выполнения сберегательной функции установлен неснижаемый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остаток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Национальном фонде, а также не ограничивается максимальный размер Национального фонда.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стабилизационной функции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гарантированного трансферта в республиканский бюджет. В целом, для достижения прозрачности распределения средств Национального фонда, механизм его функционирования предполагает их направление в экономику только через республиканский бюджет.</a:t>
            </a:r>
          </a:p>
        </p:txBody>
      </p:sp>
    </p:spTree>
    <p:extLst>
      <p:ext uri="{BB962C8B-B14F-4D97-AF65-F5344CB8AC3E}">
        <p14:creationId xmlns:p14="http://schemas.microsoft.com/office/powerpoint/2010/main" val="377757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0688"/>
            <a:ext cx="7615383" cy="55027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Формирование и использование средств Национального фонда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основано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 следующих принципах: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транспарентность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обязательная публикация утвержденных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уточненных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скорректированных) показателей Национального фонда, отчетов о формировании и об использовании средств Национального фонда,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отчетов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 инвестиционном управлении средствами Национального фонда;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полнота - отражение в отчетности о Национальном фонде всех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расходов, предусмотренных законодательством Республики Казахстан;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своевременность - зачисление на контрольный счет наличности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Национального фонда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ее перевод на счета Правительства в Национальном Банке Республики Казахстан в сроки и с соблюдением порядка,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установленные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соответствующими нормативными правовыми актами;</a:t>
            </a:r>
          </a:p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	эффективность - управление Национального фонда исходя из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сохранения активов и обеспечения доходности в долгосрочной перспективе при умеренном уровне риска.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84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884865" cy="65253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 годы своего функционирования механизм формирования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Национального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фонда РК изменялся три раза, что знаменует три этапа в его развитии: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 этап - период становления с 2001г. по 2005г.,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когда была запущена законодательная база механизма функционирования Национального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фонда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РК. Первый взнос - 660 миллионов долларов, заплаченных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американской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компанией «Шеврон» за 5% казахстанской доли в нефтедобывающем СП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Тенгизшевройл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». В 2001 году в НФ было вложено — 1,2 млрд.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долларов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 2002 году — 700 млн. долларов, в 2003 году - 1,7 млрд. долларов. С момента создания Национального фонда порядка 48 % доходов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нефтяного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сектора направлялись в фонд, и на конец 2005 года было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накоплено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активов на сумму порядка 8,1 млрд. долларов США, что составляет 14,5 % к ВВП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 этап - период «сбалансированного бюджета»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2006г по 2009г. В 2006г. была принята «Концепция формирования и использования средств Национального фонда РК на среднесрочную перспективу», изменившая порядок формирования и использования фонда.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 этап - период фиксированного трансфертного формирования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2010г по настоящее время. Для реализации мероприятий, по повышению уровня жизни граждан страны, недопущению роста безработицы,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индуст¬риально-инновационному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развитию, поддержке малого и среднего бизнеса, развитию агропромышленного комплекса предпринят комплекс мер по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уве¬личению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доходной части бюджета. В основе данных мер заложена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Кон¬цепция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по формированию и использованию средств Национального фонда, согласно которой ежегодный гарантированный трансферт из Национального фонда закреплен на уровне 8 млрд. долл. США или 1,2 трлн. тенге.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88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548680"/>
            <a:ext cx="7632848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Основными источниками формирования Национального фонда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являются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прямые налоги от нефтяного сектора (корпоративный подоходный налог, налог на сверхприбыль, роялти, бонусы, доля по разделу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продукции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рентный налог на экспортируемую сырую нефть, газовый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конденсат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Прочие виды налогов, уплачиваемые нефтяным сектором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соответствии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налоговым законодательством Республики Казахстан, подлежат зачислению в соответствующие бюджеты. При этом к предприятиям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нефтяного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сектора относятся все юридические лица, занимающиеся добычей и (или) реализацией сырой нефти и газового конденсата;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поступления от приватизации государственного имущества,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находящегося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республиканской собственности и относящегося 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горнодобывающей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обрабатывающей отраслям;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поступления, от операций осуществляемых предприятиями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сырьевого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сектора, в том числе за нарушение условий нефтяных контрактов;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поступления от продажи земельных участков сельскохозяйственного назначения;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инвестиционные доходы от управления Национальным фондом;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	иные поступления и доходы, не запрещенные законодательством Республики Казахстан.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377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99</TotalTime>
  <Words>2557</Words>
  <Application>Microsoft Office PowerPoint</Application>
  <PresentationFormat>Экран (4:3)</PresentationFormat>
  <Paragraphs>150</Paragraphs>
  <Slides>28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Использование активов Национального фонда Республики Казахстан</vt:lpstr>
      <vt:lpstr>Презентация PowerPoint</vt:lpstr>
      <vt:lpstr>Презентация PowerPoint</vt:lpstr>
      <vt:lpstr>Презентация PowerPoint</vt:lpstr>
      <vt:lpstr>Презентация PowerPoint</vt:lpstr>
      <vt:lpstr>Мировая практика фондирования сырьевых доходов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</cp:revision>
  <dcterms:created xsi:type="dcterms:W3CDTF">2013-11-03T13:39:31Z</dcterms:created>
  <dcterms:modified xsi:type="dcterms:W3CDTF">2013-11-03T15:19:14Z</dcterms:modified>
</cp:coreProperties>
</file>